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8" r:id="rId3"/>
    <p:sldId id="263" r:id="rId4"/>
    <p:sldId id="28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1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09"/>
    <p:restoredTop sz="97030"/>
  </p:normalViewPr>
  <p:slideViewPr>
    <p:cSldViewPr snapToGrid="0" snapToObjects="1">
      <p:cViewPr varScale="1">
        <p:scale>
          <a:sx n="143" d="100"/>
          <a:sy n="143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20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521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583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008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03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455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965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899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7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02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196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159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38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31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635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7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8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66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microsoft.com/office/2007/relationships/hdphoto" Target="../media/hdphoto1.wdp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err="1" smtClean="0"/>
              <a:t>What</a:t>
            </a:r>
            <a:r>
              <a:rPr lang="it-IT" dirty="0" smtClean="0"/>
              <a:t> do </a:t>
            </a:r>
            <a:r>
              <a:rPr lang="it-IT" dirty="0" err="1" smtClean="0"/>
              <a:t>you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from me?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1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Francesco Corti</a:t>
            </a:r>
            <a:r>
              <a:rPr lang="en" dirty="0" smtClean="0"/>
              <a:t>, </a:t>
            </a:r>
            <a:r>
              <a:rPr lang="it-IT" dirty="0" smtClean="0"/>
              <a:t>Product </a:t>
            </a:r>
            <a:r>
              <a:rPr lang="it-IT" dirty="0" err="1" smtClean="0"/>
              <a:t>Evangelist</a:t>
            </a:r>
            <a:r>
              <a:rPr lang="it-IT" dirty="0" smtClean="0"/>
              <a:t> @</a:t>
            </a:r>
            <a:r>
              <a:rPr lang="it-IT" dirty="0" err="1" smtClean="0"/>
              <a:t>Alfresco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0" y="4985845"/>
            <a:ext cx="185576" cy="15765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Results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will</a:t>
            </a:r>
            <a:r>
              <a:rPr lang="es-ES" dirty="0" smtClean="0">
                <a:solidFill>
                  <a:schemeClr val="dk2"/>
                </a:solidFill>
              </a:rPr>
              <a:t> be </a:t>
            </a:r>
            <a:r>
              <a:rPr lang="es-ES" dirty="0" err="1" smtClean="0">
                <a:solidFill>
                  <a:schemeClr val="dk2"/>
                </a:solidFill>
              </a:rPr>
              <a:t>published</a:t>
            </a:r>
            <a:r>
              <a:rPr lang="es-ES" dirty="0" smtClean="0">
                <a:solidFill>
                  <a:schemeClr val="dk2"/>
                </a:solidFill>
              </a:rPr>
              <a:t> in a blog post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9" name="Shape 67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600" dirty="0" err="1" smtClean="0">
                <a:solidFill>
                  <a:schemeClr val="dk2"/>
                </a:solidFill>
              </a:rPr>
              <a:t>You</a:t>
            </a:r>
            <a:r>
              <a:rPr lang="es-ES" sz="3600" dirty="0" smtClean="0">
                <a:solidFill>
                  <a:schemeClr val="dk2"/>
                </a:solidFill>
              </a:rPr>
              <a:t> </a:t>
            </a:r>
            <a:r>
              <a:rPr lang="es-ES" sz="3600" dirty="0" err="1" smtClean="0">
                <a:solidFill>
                  <a:schemeClr val="dk2"/>
                </a:solidFill>
              </a:rPr>
              <a:t>should</a:t>
            </a:r>
            <a:r>
              <a:rPr lang="es-ES" sz="3600" dirty="0" smtClean="0">
                <a:solidFill>
                  <a:schemeClr val="dk2"/>
                </a:solidFill>
              </a:rPr>
              <a:t> </a:t>
            </a:r>
            <a:r>
              <a:rPr lang="es-ES" sz="3600" dirty="0" err="1" smtClean="0">
                <a:solidFill>
                  <a:schemeClr val="dk2"/>
                </a:solidFill>
              </a:rPr>
              <a:t>continue</a:t>
            </a:r>
            <a:r>
              <a:rPr lang="es-ES" sz="3600" dirty="0" smtClean="0">
                <a:solidFill>
                  <a:schemeClr val="dk2"/>
                </a:solidFill>
              </a:rPr>
              <a:t> </a:t>
            </a:r>
            <a:r>
              <a:rPr lang="es-ES" sz="3600" dirty="0" err="1" smtClean="0">
                <a:solidFill>
                  <a:schemeClr val="dk2"/>
                </a:solidFill>
              </a:rPr>
              <a:t>sharing</a:t>
            </a:r>
            <a:r>
              <a:rPr lang="es-ES" sz="3600" dirty="0" smtClean="0">
                <a:solidFill>
                  <a:schemeClr val="dk2"/>
                </a:solidFill>
              </a:rPr>
              <a:t> </a:t>
            </a:r>
            <a:r>
              <a:rPr lang="es-ES" sz="3600" dirty="0" err="1" smtClean="0">
                <a:solidFill>
                  <a:schemeClr val="dk2"/>
                </a:solidFill>
              </a:rPr>
              <a:t>feedback</a:t>
            </a:r>
            <a:endParaRPr lang="es-ES" sz="3600" dirty="0" smtClean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7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Question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smtClean="0">
                <a:solidFill>
                  <a:schemeClr val="dk2"/>
                </a:solidFill>
              </a:rPr>
              <a:t>n.1/10 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ES" sz="4800" dirty="0" smtClean="0">
                <a:solidFill>
                  <a:schemeClr val="dk2"/>
                </a:solidFill>
              </a:rPr>
              <a:t>Are </a:t>
            </a:r>
            <a:r>
              <a:rPr lang="es-ES" sz="4800" dirty="0" err="1" smtClean="0">
                <a:solidFill>
                  <a:schemeClr val="dk2"/>
                </a:solidFill>
              </a:rPr>
              <a:t>you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alive</a:t>
            </a:r>
            <a:r>
              <a:rPr lang="es-ES" sz="4800" dirty="0" smtClean="0">
                <a:solidFill>
                  <a:schemeClr val="dk2"/>
                </a:solidFill>
              </a:rPr>
              <a:t>? </a:t>
            </a:r>
            <a:endParaRPr lang="en" sz="3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9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Question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smtClean="0">
                <a:solidFill>
                  <a:schemeClr val="dk2"/>
                </a:solidFill>
              </a:rPr>
              <a:t>n.2/10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5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ES" sz="4800" dirty="0" smtClean="0">
                <a:solidFill>
                  <a:schemeClr val="dk2"/>
                </a:solidFill>
              </a:rPr>
              <a:t>Are </a:t>
            </a:r>
            <a:r>
              <a:rPr lang="es-ES" sz="4800" dirty="0" err="1" smtClean="0">
                <a:solidFill>
                  <a:schemeClr val="dk2"/>
                </a:solidFill>
              </a:rPr>
              <a:t>you</a:t>
            </a:r>
            <a:r>
              <a:rPr lang="es-ES" sz="4800" dirty="0" smtClean="0">
                <a:solidFill>
                  <a:schemeClr val="dk2"/>
                </a:solidFill>
              </a:rPr>
              <a:t> a </a:t>
            </a:r>
            <a:r>
              <a:rPr lang="es-ES" sz="4800" dirty="0" err="1" smtClean="0">
                <a:solidFill>
                  <a:schemeClr val="dk2"/>
                </a:solidFill>
              </a:rPr>
              <a:t>Developer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or</a:t>
            </a:r>
            <a:r>
              <a:rPr lang="es-ES" sz="4800" dirty="0" smtClean="0">
                <a:solidFill>
                  <a:schemeClr val="dk2"/>
                </a:solidFill>
              </a:rPr>
              <a:t> do </a:t>
            </a:r>
            <a:r>
              <a:rPr lang="es-ES" sz="4800" smtClean="0">
                <a:solidFill>
                  <a:schemeClr val="dk2"/>
                </a:solidFill>
              </a:rPr>
              <a:t>you </a:t>
            </a:r>
            <a:r>
              <a:rPr lang="es-ES" sz="4800" dirty="0" err="1" smtClean="0">
                <a:solidFill>
                  <a:schemeClr val="dk2"/>
                </a:solidFill>
              </a:rPr>
              <a:t>work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on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technical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stuff</a:t>
            </a:r>
            <a:r>
              <a:rPr lang="es-ES" sz="4800" dirty="0" smtClean="0">
                <a:solidFill>
                  <a:schemeClr val="dk2"/>
                </a:solidFill>
              </a:rPr>
              <a:t>? </a:t>
            </a:r>
            <a:endParaRPr lang="en" sz="3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67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Question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smtClean="0">
                <a:solidFill>
                  <a:schemeClr val="dk2"/>
                </a:solidFill>
              </a:rPr>
              <a:t>n.3/10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ES" sz="4800" dirty="0" smtClean="0">
                <a:solidFill>
                  <a:schemeClr val="dk2"/>
                </a:solidFill>
              </a:rPr>
              <a:t>Do </a:t>
            </a:r>
            <a:r>
              <a:rPr lang="es-ES" sz="4800" dirty="0" err="1" smtClean="0">
                <a:solidFill>
                  <a:schemeClr val="dk2"/>
                </a:solidFill>
              </a:rPr>
              <a:t>you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work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with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Alfresco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for</a:t>
            </a:r>
            <a:r>
              <a:rPr lang="es-ES" sz="4800" dirty="0" smtClean="0">
                <a:solidFill>
                  <a:schemeClr val="dk2"/>
                </a:solidFill>
              </a:rPr>
              <a:t> more </a:t>
            </a:r>
            <a:r>
              <a:rPr lang="es-ES" sz="4800" dirty="0" err="1" smtClean="0">
                <a:solidFill>
                  <a:schemeClr val="dk2"/>
                </a:solidFill>
              </a:rPr>
              <a:t>than</a:t>
            </a:r>
            <a:r>
              <a:rPr lang="es-ES" sz="4800" dirty="0" smtClean="0">
                <a:solidFill>
                  <a:schemeClr val="dk2"/>
                </a:solidFill>
              </a:rPr>
              <a:t> 3 </a:t>
            </a:r>
            <a:r>
              <a:rPr lang="es-ES" sz="4800" dirty="0" err="1" smtClean="0">
                <a:solidFill>
                  <a:schemeClr val="dk2"/>
                </a:solidFill>
              </a:rPr>
              <a:t>years</a:t>
            </a:r>
            <a:r>
              <a:rPr lang="es-ES" sz="4800" dirty="0" smtClean="0">
                <a:solidFill>
                  <a:schemeClr val="dk2"/>
                </a:solidFill>
              </a:rPr>
              <a:t>?</a:t>
            </a:r>
            <a:endParaRPr lang="en" sz="4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Question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smtClean="0">
                <a:solidFill>
                  <a:schemeClr val="dk2"/>
                </a:solidFill>
              </a:rPr>
              <a:t>n.4/10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5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ES" sz="4800" dirty="0" err="1" smtClean="0">
                <a:solidFill>
                  <a:schemeClr val="dk2"/>
                </a:solidFill>
              </a:rPr>
              <a:t>Did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you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find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easy</a:t>
            </a:r>
            <a:r>
              <a:rPr lang="es-ES" sz="4800" dirty="0" smtClean="0">
                <a:solidFill>
                  <a:schemeClr val="dk2"/>
                </a:solidFill>
              </a:rPr>
              <a:t> to </a:t>
            </a:r>
            <a:r>
              <a:rPr lang="es-ES" sz="4800" dirty="0" err="1" smtClean="0">
                <a:solidFill>
                  <a:schemeClr val="dk2"/>
                </a:solidFill>
              </a:rPr>
              <a:t>get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your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questions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answered</a:t>
            </a:r>
            <a:r>
              <a:rPr lang="es-ES" sz="4800" dirty="0" smtClean="0">
                <a:solidFill>
                  <a:schemeClr val="dk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133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Question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smtClean="0">
                <a:solidFill>
                  <a:schemeClr val="dk2"/>
                </a:solidFill>
              </a:rPr>
              <a:t>n.5/10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ES" sz="4800" dirty="0" err="1" smtClean="0">
                <a:solidFill>
                  <a:schemeClr val="dk2"/>
                </a:solidFill>
              </a:rPr>
              <a:t>Did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you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find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easy</a:t>
            </a:r>
            <a:r>
              <a:rPr lang="es-ES" sz="4800" dirty="0" smtClean="0">
                <a:solidFill>
                  <a:schemeClr val="dk2"/>
                </a:solidFill>
              </a:rPr>
              <a:t> to </a:t>
            </a:r>
            <a:r>
              <a:rPr lang="es-ES" sz="4800" dirty="0" err="1" smtClean="0">
                <a:solidFill>
                  <a:schemeClr val="dk2"/>
                </a:solidFill>
              </a:rPr>
              <a:t>start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developing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over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Alfresco</a:t>
            </a:r>
            <a:r>
              <a:rPr lang="es-ES" sz="4800" dirty="0" smtClean="0">
                <a:solidFill>
                  <a:schemeClr val="dk2"/>
                </a:solidFill>
              </a:rPr>
              <a:t>?</a:t>
            </a:r>
            <a:endParaRPr lang="en" sz="4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7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Question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>
                <a:solidFill>
                  <a:schemeClr val="dk2"/>
                </a:solidFill>
              </a:rPr>
              <a:t>n.6/10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ES" sz="4800" dirty="0" smtClean="0">
                <a:solidFill>
                  <a:schemeClr val="dk2"/>
                </a:solidFill>
              </a:rPr>
              <a:t>Are </a:t>
            </a:r>
            <a:r>
              <a:rPr lang="es-ES" sz="4800" dirty="0" err="1" smtClean="0">
                <a:solidFill>
                  <a:schemeClr val="dk2"/>
                </a:solidFill>
              </a:rPr>
              <a:t>you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happy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with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the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current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level</a:t>
            </a:r>
            <a:r>
              <a:rPr lang="es-ES" sz="4800" dirty="0" smtClean="0">
                <a:solidFill>
                  <a:schemeClr val="dk2"/>
                </a:solidFill>
              </a:rPr>
              <a:t> of </a:t>
            </a:r>
            <a:r>
              <a:rPr lang="es-ES" sz="4800" dirty="0" err="1" smtClean="0">
                <a:solidFill>
                  <a:schemeClr val="dk2"/>
                </a:solidFill>
              </a:rPr>
              <a:t>information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around</a:t>
            </a:r>
            <a:endParaRPr lang="es-ES" sz="4800" dirty="0" smtClean="0">
              <a:solidFill>
                <a:schemeClr val="dk2"/>
              </a:solidFill>
            </a:endParaRPr>
          </a:p>
          <a:p>
            <a:pPr algn="ctr"/>
            <a:r>
              <a:rPr lang="es-ES" sz="4800" dirty="0" smtClean="0">
                <a:solidFill>
                  <a:schemeClr val="dk2"/>
                </a:solidFill>
              </a:rPr>
              <a:t>ADF?</a:t>
            </a:r>
            <a:endParaRPr lang="en" sz="4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7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Question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>
                <a:solidFill>
                  <a:schemeClr val="dk2"/>
                </a:solidFill>
              </a:rPr>
              <a:t>n.7/10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ES" sz="4800" dirty="0">
                <a:solidFill>
                  <a:schemeClr val="dk2"/>
                </a:solidFill>
              </a:rPr>
              <a:t>Are </a:t>
            </a:r>
            <a:r>
              <a:rPr lang="es-ES" sz="4800" dirty="0" err="1">
                <a:solidFill>
                  <a:schemeClr val="dk2"/>
                </a:solidFill>
              </a:rPr>
              <a:t>you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happy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with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the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current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level</a:t>
            </a:r>
            <a:r>
              <a:rPr lang="es-ES" sz="4800" dirty="0">
                <a:solidFill>
                  <a:schemeClr val="dk2"/>
                </a:solidFill>
              </a:rPr>
              <a:t> of </a:t>
            </a:r>
            <a:r>
              <a:rPr lang="es-ES" sz="4800" dirty="0" err="1">
                <a:solidFill>
                  <a:schemeClr val="dk2"/>
                </a:solidFill>
              </a:rPr>
              <a:t>information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around</a:t>
            </a:r>
            <a:endParaRPr lang="es-ES" sz="4800" dirty="0">
              <a:solidFill>
                <a:schemeClr val="dk2"/>
              </a:solidFill>
            </a:endParaRPr>
          </a:p>
          <a:p>
            <a:pPr algn="ctr"/>
            <a:r>
              <a:rPr lang="es-ES" sz="4800" dirty="0" smtClean="0">
                <a:solidFill>
                  <a:schemeClr val="dk2"/>
                </a:solidFill>
              </a:rPr>
              <a:t>REST API?</a:t>
            </a:r>
            <a:endParaRPr lang="en" sz="4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Question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>
                <a:solidFill>
                  <a:schemeClr val="dk2"/>
                </a:solidFill>
              </a:rPr>
              <a:t>n.8/10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ES" sz="4800" dirty="0">
                <a:solidFill>
                  <a:schemeClr val="dk2"/>
                </a:solidFill>
              </a:rPr>
              <a:t>Are </a:t>
            </a:r>
            <a:r>
              <a:rPr lang="es-ES" sz="4800" dirty="0" err="1">
                <a:solidFill>
                  <a:schemeClr val="dk2"/>
                </a:solidFill>
              </a:rPr>
              <a:t>you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happy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with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the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current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level</a:t>
            </a:r>
            <a:r>
              <a:rPr lang="es-ES" sz="4800" dirty="0">
                <a:solidFill>
                  <a:schemeClr val="dk2"/>
                </a:solidFill>
              </a:rPr>
              <a:t> of </a:t>
            </a:r>
            <a:r>
              <a:rPr lang="es-ES" sz="4800" dirty="0" err="1">
                <a:solidFill>
                  <a:schemeClr val="dk2"/>
                </a:solidFill>
              </a:rPr>
              <a:t>information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around</a:t>
            </a:r>
            <a:endParaRPr lang="es-ES" sz="4800" dirty="0">
              <a:solidFill>
                <a:schemeClr val="dk2"/>
              </a:solidFill>
            </a:endParaRPr>
          </a:p>
          <a:p>
            <a:pPr algn="ctr"/>
            <a:r>
              <a:rPr lang="es-ES" sz="4800" dirty="0" err="1" smtClean="0">
                <a:solidFill>
                  <a:schemeClr val="dk2"/>
                </a:solidFill>
              </a:rPr>
              <a:t>Search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Services</a:t>
            </a:r>
            <a:r>
              <a:rPr lang="es-ES" sz="4800" dirty="0" smtClean="0">
                <a:solidFill>
                  <a:schemeClr val="dk2"/>
                </a:solidFill>
              </a:rPr>
              <a:t>?</a:t>
            </a:r>
            <a:endParaRPr lang="en" sz="4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6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Question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>
                <a:solidFill>
                  <a:schemeClr val="dk2"/>
                </a:solidFill>
              </a:rPr>
              <a:t>n.9/10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ES" sz="4800" dirty="0">
                <a:solidFill>
                  <a:schemeClr val="dk2"/>
                </a:solidFill>
              </a:rPr>
              <a:t>Are </a:t>
            </a:r>
            <a:r>
              <a:rPr lang="es-ES" sz="4800" dirty="0" err="1">
                <a:solidFill>
                  <a:schemeClr val="dk2"/>
                </a:solidFill>
              </a:rPr>
              <a:t>you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happy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with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the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current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level</a:t>
            </a:r>
            <a:r>
              <a:rPr lang="es-ES" sz="4800" dirty="0">
                <a:solidFill>
                  <a:schemeClr val="dk2"/>
                </a:solidFill>
              </a:rPr>
              <a:t> of </a:t>
            </a:r>
            <a:r>
              <a:rPr lang="es-ES" sz="4800" dirty="0" err="1">
                <a:solidFill>
                  <a:schemeClr val="dk2"/>
                </a:solidFill>
              </a:rPr>
              <a:t>information</a:t>
            </a:r>
            <a:r>
              <a:rPr lang="es-ES" sz="4800" dirty="0">
                <a:solidFill>
                  <a:schemeClr val="dk2"/>
                </a:solidFill>
              </a:rPr>
              <a:t> </a:t>
            </a:r>
            <a:r>
              <a:rPr lang="es-ES" sz="4800" dirty="0" err="1">
                <a:solidFill>
                  <a:schemeClr val="dk2"/>
                </a:solidFill>
              </a:rPr>
              <a:t>around</a:t>
            </a:r>
            <a:endParaRPr lang="es-ES" sz="4800" dirty="0">
              <a:solidFill>
                <a:schemeClr val="dk2"/>
              </a:solidFill>
            </a:endParaRPr>
          </a:p>
          <a:p>
            <a:pPr algn="ctr"/>
            <a:r>
              <a:rPr lang="es-ES" sz="4800" dirty="0" err="1" smtClean="0">
                <a:solidFill>
                  <a:schemeClr val="dk2"/>
                </a:solidFill>
              </a:rPr>
              <a:t>Activiti</a:t>
            </a:r>
            <a:r>
              <a:rPr lang="es-ES" sz="4800" dirty="0" smtClean="0">
                <a:solidFill>
                  <a:schemeClr val="dk2"/>
                </a:solidFill>
              </a:rPr>
              <a:t>?</a:t>
            </a:r>
            <a:endParaRPr lang="en" sz="4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fontAlgn="base"/>
            <a:r>
              <a:rPr lang="en-US" sz="2400" dirty="0" smtClean="0">
                <a:solidFill>
                  <a:schemeClr val="bg1"/>
                </a:solidFill>
              </a:rPr>
              <a:t>What </a:t>
            </a:r>
            <a:r>
              <a:rPr lang="en-US" sz="2400" dirty="0">
                <a:solidFill>
                  <a:schemeClr val="bg1"/>
                </a:solidFill>
              </a:rPr>
              <a:t>a Product Evangelist does in Alfresco?</a:t>
            </a:r>
          </a:p>
          <a:p>
            <a:pPr fontAlgn="base"/>
            <a:r>
              <a:rPr lang="en-US" sz="2400" dirty="0" smtClean="0">
                <a:solidFill>
                  <a:schemeClr val="bg1"/>
                </a:solidFill>
              </a:rPr>
              <a:t>What </a:t>
            </a: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dirty="0" smtClean="0">
                <a:solidFill>
                  <a:schemeClr val="bg1"/>
                </a:solidFill>
              </a:rPr>
              <a:t>Product (or Developer) </a:t>
            </a:r>
            <a:r>
              <a:rPr lang="en-US" sz="2400" dirty="0">
                <a:solidFill>
                  <a:schemeClr val="bg1"/>
                </a:solidFill>
              </a:rPr>
              <a:t>Evangelist generally is?</a:t>
            </a:r>
          </a:p>
        </p:txBody>
      </p:sp>
      <p:sp>
        <p:nvSpPr>
          <p:cNvPr id="3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dk2"/>
                </a:solidFill>
              </a:rPr>
              <a:t>Can </a:t>
            </a:r>
            <a:r>
              <a:rPr lang="es-ES" dirty="0" err="1" smtClean="0">
                <a:solidFill>
                  <a:schemeClr val="dk2"/>
                </a:solidFill>
              </a:rPr>
              <a:t>you</a:t>
            </a:r>
            <a:r>
              <a:rPr lang="es-ES" dirty="0" smtClean="0">
                <a:solidFill>
                  <a:schemeClr val="dk2"/>
                </a:solidFill>
              </a:rPr>
              <a:t> describe</a:t>
            </a:r>
            <a:r>
              <a:rPr lang="mr-IN" dirty="0" smtClean="0">
                <a:solidFill>
                  <a:schemeClr val="dk2"/>
                </a:solidFill>
              </a:rPr>
              <a:t>…</a:t>
            </a:r>
            <a:endParaRPr lang="en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" y="5813372"/>
            <a:ext cx="1025912" cy="1025912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6" y="5965772"/>
            <a:ext cx="1025912" cy="102591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6" y="6118172"/>
            <a:ext cx="1025912" cy="102591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6" y="4686669"/>
            <a:ext cx="437903" cy="437903"/>
          </a:xfrm>
          <a:prstGeom prst="rect">
            <a:avLst/>
          </a:prstGeom>
        </p:spPr>
      </p:pic>
      <p:sp>
        <p:nvSpPr>
          <p:cNvPr id="10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Question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>
                <a:solidFill>
                  <a:schemeClr val="dk2"/>
                </a:solidFill>
              </a:rPr>
              <a:t>n.10/10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11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ES" sz="4800" dirty="0" smtClean="0">
                <a:solidFill>
                  <a:schemeClr val="dk2"/>
                </a:solidFill>
              </a:rPr>
              <a:t>Do </a:t>
            </a:r>
            <a:r>
              <a:rPr lang="es-ES" sz="4800" dirty="0" err="1" smtClean="0">
                <a:solidFill>
                  <a:schemeClr val="dk2"/>
                </a:solidFill>
              </a:rPr>
              <a:t>you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have</a:t>
            </a:r>
            <a:r>
              <a:rPr lang="es-ES" sz="4800" dirty="0" smtClean="0">
                <a:solidFill>
                  <a:schemeClr val="dk2"/>
                </a:solidFill>
              </a:rPr>
              <a:t> in </a:t>
            </a:r>
            <a:r>
              <a:rPr lang="es-ES" sz="4800" dirty="0" err="1" smtClean="0">
                <a:solidFill>
                  <a:schemeClr val="dk2"/>
                </a:solidFill>
              </a:rPr>
              <a:t>mind</a:t>
            </a:r>
            <a:r>
              <a:rPr lang="es-ES" sz="4800" dirty="0" smtClean="0">
                <a:solidFill>
                  <a:schemeClr val="dk2"/>
                </a:solidFill>
              </a:rPr>
              <a:t> a </a:t>
            </a:r>
            <a:r>
              <a:rPr lang="es-ES" sz="4800" dirty="0" err="1" smtClean="0">
                <a:solidFill>
                  <a:schemeClr val="dk2"/>
                </a:solidFill>
              </a:rPr>
              <a:t>suggestion</a:t>
            </a:r>
            <a:r>
              <a:rPr lang="es-ES" sz="4800" dirty="0" smtClean="0">
                <a:solidFill>
                  <a:schemeClr val="dk2"/>
                </a:solidFill>
              </a:rPr>
              <a:t> to </a:t>
            </a:r>
            <a:r>
              <a:rPr lang="es-ES" sz="4800" dirty="0" err="1" smtClean="0">
                <a:solidFill>
                  <a:schemeClr val="dk2"/>
                </a:solidFill>
              </a:rPr>
              <a:t>cover</a:t>
            </a:r>
            <a:r>
              <a:rPr lang="es-ES" sz="4800" dirty="0" smtClean="0">
                <a:solidFill>
                  <a:schemeClr val="dk2"/>
                </a:solidFill>
              </a:rPr>
              <a:t> a gap?</a:t>
            </a:r>
            <a:endParaRPr lang="en" sz="4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77173" cy="51435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77173" y="0"/>
            <a:ext cx="0" cy="5143500"/>
          </a:xfrm>
          <a:prstGeom prst="line">
            <a:avLst/>
          </a:prstGeom>
          <a:ln w="7620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1048" y="4795648"/>
            <a:ext cx="31568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https://</a:t>
            </a:r>
            <a:r>
              <a:rPr lang="en-US" sz="1200" dirty="0" err="1">
                <a:solidFill>
                  <a:schemeClr val="tx1"/>
                </a:solidFill>
              </a:rPr>
              <a:t>www.flickr.com</a:t>
            </a:r>
            <a:r>
              <a:rPr lang="en-US" sz="1200" dirty="0">
                <a:solidFill>
                  <a:schemeClr val="tx1"/>
                </a:solidFill>
              </a:rPr>
              <a:t>/photos/</a:t>
            </a:r>
            <a:r>
              <a:rPr lang="en-US" sz="1200" dirty="0" err="1">
                <a:solidFill>
                  <a:schemeClr val="tx1"/>
                </a:solidFill>
              </a:rPr>
              <a:t>bononobo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6" y="4686669"/>
            <a:ext cx="437903" cy="437903"/>
          </a:xfrm>
          <a:prstGeom prst="rect">
            <a:avLst/>
          </a:prstGeom>
        </p:spPr>
      </p:pic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4078941" y="609599"/>
            <a:ext cx="4753358" cy="3896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s-ES" sz="4800" dirty="0" err="1" smtClean="0">
                <a:solidFill>
                  <a:schemeClr val="dk2"/>
                </a:solidFill>
              </a:rPr>
              <a:t>If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you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don’t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ask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for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something</a:t>
            </a:r>
            <a:r>
              <a:rPr lang="es-ES" sz="4800" dirty="0" smtClean="0">
                <a:solidFill>
                  <a:schemeClr val="dk2"/>
                </a:solidFill>
              </a:rPr>
              <a:t>,</a:t>
            </a:r>
          </a:p>
          <a:p>
            <a:pPr algn="ctr"/>
            <a:r>
              <a:rPr lang="es-ES" sz="4800" dirty="0" err="1" smtClean="0">
                <a:solidFill>
                  <a:schemeClr val="dk2"/>
                </a:solidFill>
              </a:rPr>
              <a:t>for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sure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you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won’t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have</a:t>
            </a:r>
            <a:r>
              <a:rPr lang="es-ES" sz="4800" dirty="0" smtClean="0">
                <a:solidFill>
                  <a:schemeClr val="dk2"/>
                </a:solidFill>
              </a:rPr>
              <a:t> </a:t>
            </a:r>
            <a:r>
              <a:rPr lang="es-ES" sz="4800" dirty="0" err="1" smtClean="0">
                <a:solidFill>
                  <a:schemeClr val="dk2"/>
                </a:solidFill>
              </a:rPr>
              <a:t>it!</a:t>
            </a:r>
            <a:endParaRPr lang="en" sz="4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07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2777"/>
            <a:ext cx="740723" cy="740723"/>
          </a:xfrm>
          <a:prstGeom prst="rect">
            <a:avLst/>
          </a:prstGeom>
        </p:spPr>
      </p:pic>
      <p:sp>
        <p:nvSpPr>
          <p:cNvPr id="7" name="Shape 86"/>
          <p:cNvSpPr txBox="1">
            <a:spLocks/>
          </p:cNvSpPr>
          <p:nvPr/>
        </p:nvSpPr>
        <p:spPr>
          <a:xfrm>
            <a:off x="2305879" y="1536232"/>
            <a:ext cx="45720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it-IT" sz="3600" dirty="0" smtClean="0"/>
              <a:t>Francesco Corti</a:t>
            </a:r>
            <a:endParaRPr lang="en" sz="3600" dirty="0"/>
          </a:p>
        </p:txBody>
      </p:sp>
      <p:sp>
        <p:nvSpPr>
          <p:cNvPr id="8" name="Shape 87"/>
          <p:cNvSpPr txBox="1">
            <a:spLocks/>
          </p:cNvSpPr>
          <p:nvPr/>
        </p:nvSpPr>
        <p:spPr>
          <a:xfrm>
            <a:off x="2305879" y="3607307"/>
            <a:ext cx="4572000" cy="131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smtClean="0"/>
              <a:t>Product </a:t>
            </a:r>
            <a:r>
              <a:rPr lang="it-IT" dirty="0" err="1" smtClean="0"/>
              <a:t>Evangelist</a:t>
            </a:r>
            <a:r>
              <a:rPr lang="it-IT" sz="2000" dirty="0" smtClean="0"/>
              <a:t/>
            </a:r>
            <a:br>
              <a:rPr lang="it-IT" sz="2000" dirty="0" smtClean="0"/>
            </a:br>
            <a:r>
              <a:rPr lang="it-IT" sz="2000" dirty="0" smtClean="0"/>
              <a:t>@</a:t>
            </a:r>
            <a:r>
              <a:rPr lang="it-IT" sz="2000" dirty="0" err="1" smtClean="0"/>
              <a:t>FrkCorti</a:t>
            </a:r>
            <a:endParaRPr lang="it-IT" sz="2000" dirty="0" smtClean="0"/>
          </a:p>
          <a:p>
            <a:r>
              <a:rPr lang="it-IT" sz="2000" dirty="0" err="1"/>
              <a:t>f</a:t>
            </a:r>
            <a:r>
              <a:rPr lang="it-IT" sz="2000" dirty="0" err="1" smtClean="0"/>
              <a:t>rancesco.corti@alfresco.com</a:t>
            </a:r>
            <a:endParaRPr lang="en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63" y="530252"/>
            <a:ext cx="2157831" cy="2157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77173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r="9647"/>
          <a:stretch/>
        </p:blipFill>
        <p:spPr>
          <a:xfrm>
            <a:off x="3777173" y="0"/>
            <a:ext cx="5366827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494" y="4447797"/>
            <a:ext cx="636494" cy="69570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777173" y="0"/>
            <a:ext cx="0" cy="5143500"/>
          </a:xfrm>
          <a:prstGeom prst="line">
            <a:avLst/>
          </a:prstGeom>
          <a:ln w="7620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7474" y="4795648"/>
            <a:ext cx="34804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www.flickr.com</a:t>
            </a:r>
            <a:r>
              <a:rPr lang="en-US" dirty="0">
                <a:solidFill>
                  <a:schemeClr val="tx1"/>
                </a:solidFill>
              </a:rPr>
              <a:t>/photos/</a:t>
            </a:r>
            <a:r>
              <a:rPr lang="en-US" dirty="0" err="1">
                <a:solidFill>
                  <a:schemeClr val="tx1"/>
                </a:solidFill>
              </a:rPr>
              <a:t>bononobo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15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Definition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fontAlgn="base"/>
            <a:r>
              <a:rPr lang="en-US" sz="2400" dirty="0">
                <a:solidFill>
                  <a:schemeClr val="bg1"/>
                </a:solidFill>
              </a:rPr>
              <a:t>A developer evangelist focuses heavily on the </a:t>
            </a:r>
            <a:r>
              <a:rPr lang="en-US" sz="2400" dirty="0">
                <a:solidFill>
                  <a:schemeClr val="accent4"/>
                </a:solidFill>
              </a:rPr>
              <a:t>developer community</a:t>
            </a:r>
            <a:r>
              <a:rPr lang="en-US" sz="2400" dirty="0">
                <a:solidFill>
                  <a:schemeClr val="bg1"/>
                </a:solidFill>
              </a:rPr>
              <a:t>, is highly technical and is often a former (or current) developer who also has a core </a:t>
            </a:r>
            <a:r>
              <a:rPr lang="en-US" sz="2400" dirty="0">
                <a:solidFill>
                  <a:schemeClr val="accent4"/>
                </a:solidFill>
              </a:rPr>
              <a:t>aptitude for communication</a:t>
            </a:r>
            <a:r>
              <a:rPr lang="en-US" sz="2400" dirty="0">
                <a:solidFill>
                  <a:schemeClr val="bg1"/>
                </a:solidFill>
              </a:rPr>
              <a:t> and articulation. </a:t>
            </a:r>
            <a:r>
              <a:rPr lang="en-US" sz="2400" dirty="0" smtClean="0">
                <a:solidFill>
                  <a:schemeClr val="bg1"/>
                </a:solidFill>
              </a:rPr>
              <a:t>[*]</a:t>
            </a:r>
            <a:endParaRPr lang="en-US" sz="2400" dirty="0">
              <a:solidFill>
                <a:schemeClr val="bg1"/>
              </a:solidFill>
            </a:endParaRPr>
          </a:p>
          <a:p>
            <a:pPr fontAlgn="base"/>
            <a:r>
              <a:rPr lang="en-US" sz="2400" dirty="0">
                <a:solidFill>
                  <a:schemeClr val="bg1"/>
                </a:solidFill>
              </a:rPr>
              <a:t>The role of the evangelist is to build a loyal following through an </a:t>
            </a:r>
            <a:r>
              <a:rPr lang="en-US" sz="2400" dirty="0">
                <a:solidFill>
                  <a:schemeClr val="accent4"/>
                </a:solidFill>
              </a:rPr>
              <a:t>honest promotion</a:t>
            </a:r>
            <a:r>
              <a:rPr lang="en-US" sz="2400" dirty="0">
                <a:solidFill>
                  <a:schemeClr val="bg1"/>
                </a:solidFill>
              </a:rPr>
              <a:t> of a product or service. </a:t>
            </a:r>
            <a:r>
              <a:rPr lang="en-US" sz="2400" dirty="0" smtClean="0">
                <a:solidFill>
                  <a:schemeClr val="bg1"/>
                </a:solidFill>
              </a:rPr>
              <a:t>[*]</a:t>
            </a:r>
            <a:endParaRPr lang="en-US" sz="2400" dirty="0">
              <a:solidFill>
                <a:schemeClr val="bg1"/>
              </a:solidFill>
            </a:endParaRPr>
          </a:p>
          <a:p>
            <a:pPr fontAlgn="base"/>
            <a:r>
              <a:rPr lang="en-US" sz="1200" dirty="0" smtClean="0">
                <a:solidFill>
                  <a:schemeClr val="bg1"/>
                </a:solidFill>
              </a:rPr>
              <a:t>[*]</a:t>
            </a:r>
            <a:r>
              <a:rPr lang="en-US" sz="1200" dirty="0">
                <a:solidFill>
                  <a:schemeClr val="bg1"/>
                </a:solidFill>
              </a:rPr>
              <a:t> Michael Sheehan, “What is a Technology Evangelist?”, August 2013</a:t>
            </a:r>
            <a:endParaRPr lang="e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92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66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 dirty="0" err="1" smtClean="0">
                <a:solidFill>
                  <a:schemeClr val="dk2"/>
                </a:solidFill>
              </a:rPr>
              <a:t>Alfresco’s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definition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fontAlgn="base"/>
            <a:r>
              <a:rPr lang="en-US" sz="2400" dirty="0">
                <a:solidFill>
                  <a:schemeClr val="bg1"/>
                </a:solidFill>
              </a:rPr>
              <a:t>The Product Evangelist is the key public figure representing Alfresco to the developer community. In addition to </a:t>
            </a:r>
            <a:r>
              <a:rPr lang="en-US" sz="2400" dirty="0">
                <a:solidFill>
                  <a:schemeClr val="accent4"/>
                </a:solidFill>
              </a:rPr>
              <a:t>helping developers adopt Alfresco</a:t>
            </a:r>
            <a:r>
              <a:rPr lang="en-US" sz="2400" dirty="0">
                <a:solidFill>
                  <a:schemeClr val="bg1"/>
                </a:solidFill>
              </a:rPr>
              <a:t> technologies, this person will need to help Alfresco </a:t>
            </a:r>
            <a:r>
              <a:rPr lang="en-US" sz="2400" dirty="0">
                <a:solidFill>
                  <a:schemeClr val="accent4"/>
                </a:solidFill>
              </a:rPr>
              <a:t>improve the developer experience</a:t>
            </a:r>
            <a:r>
              <a:rPr lang="en-US" sz="2400" dirty="0">
                <a:solidFill>
                  <a:schemeClr val="bg1"/>
                </a:solidFill>
              </a:rPr>
              <a:t> with our technologies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Main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tasks</a:t>
            </a:r>
            <a:r>
              <a:rPr lang="es-ES" dirty="0" smtClean="0">
                <a:solidFill>
                  <a:schemeClr val="dk2"/>
                </a:solidFill>
              </a:rPr>
              <a:t> and </a:t>
            </a:r>
            <a:r>
              <a:rPr lang="es-ES" dirty="0" err="1" smtClean="0">
                <a:solidFill>
                  <a:schemeClr val="dk2"/>
                </a:solidFill>
              </a:rPr>
              <a:t>activities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218096"/>
            <a:ext cx="86722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fontAlgn="base"/>
            <a:r>
              <a:rPr lang="en-US" sz="2400" dirty="0">
                <a:solidFill>
                  <a:schemeClr val="bg1"/>
                </a:solidFill>
              </a:rPr>
              <a:t>An evangelist promotes the use of a particular product or technology through </a:t>
            </a:r>
            <a:r>
              <a:rPr lang="en-US" sz="2400" dirty="0">
                <a:solidFill>
                  <a:schemeClr val="accent4"/>
                </a:solidFill>
              </a:rPr>
              <a:t>talks</a:t>
            </a:r>
            <a:r>
              <a:rPr lang="en-US" sz="2400" dirty="0">
                <a:solidFill>
                  <a:schemeClr val="bg1"/>
                </a:solidFill>
              </a:rPr>
              <a:t>, </a:t>
            </a:r>
            <a:r>
              <a:rPr lang="en-US" sz="2400" dirty="0">
                <a:solidFill>
                  <a:schemeClr val="accent4"/>
                </a:solidFill>
              </a:rPr>
              <a:t>articles</a:t>
            </a:r>
            <a:r>
              <a:rPr lang="en-US" sz="2400" dirty="0">
                <a:solidFill>
                  <a:schemeClr val="bg1"/>
                </a:solidFill>
              </a:rPr>
              <a:t>, </a:t>
            </a:r>
            <a:r>
              <a:rPr lang="en-US" sz="2400" dirty="0">
                <a:solidFill>
                  <a:schemeClr val="accent4"/>
                </a:solidFill>
              </a:rPr>
              <a:t>blogging</a:t>
            </a:r>
            <a:r>
              <a:rPr lang="en-US" sz="2400" dirty="0">
                <a:solidFill>
                  <a:schemeClr val="bg1"/>
                </a:solidFill>
              </a:rPr>
              <a:t>, user </a:t>
            </a:r>
            <a:r>
              <a:rPr lang="en-US" sz="2400" dirty="0">
                <a:solidFill>
                  <a:schemeClr val="accent4"/>
                </a:solidFill>
              </a:rPr>
              <a:t>demonstrations</a:t>
            </a:r>
            <a:r>
              <a:rPr lang="en-US" sz="2400" dirty="0">
                <a:solidFill>
                  <a:schemeClr val="bg1"/>
                </a:solidFill>
              </a:rPr>
              <a:t>, recorded demonstrations, or the creation of </a:t>
            </a:r>
            <a:r>
              <a:rPr lang="en-US" sz="2400" dirty="0">
                <a:solidFill>
                  <a:schemeClr val="accent4"/>
                </a:solidFill>
              </a:rPr>
              <a:t>sample projects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smtClean="0">
                <a:solidFill>
                  <a:schemeClr val="bg1"/>
                </a:solidFill>
              </a:rPr>
              <a:t>[*]</a:t>
            </a:r>
            <a:endParaRPr lang="en-US" sz="2400" dirty="0">
              <a:solidFill>
                <a:schemeClr val="bg1"/>
              </a:solidFill>
            </a:endParaRPr>
          </a:p>
          <a:p>
            <a:pPr fontAlgn="base"/>
            <a:endParaRPr lang="en-US" sz="2400" dirty="0">
              <a:solidFill>
                <a:schemeClr val="bg1"/>
              </a:solidFill>
            </a:endParaRPr>
          </a:p>
          <a:p>
            <a:pPr fontAlgn="base"/>
            <a:r>
              <a:rPr lang="en-US" sz="1200" dirty="0" smtClean="0">
                <a:solidFill>
                  <a:schemeClr val="bg1"/>
                </a:solidFill>
              </a:rPr>
              <a:t>[*]</a:t>
            </a:r>
            <a:r>
              <a:rPr lang="en-US" sz="1200" dirty="0">
                <a:solidFill>
                  <a:schemeClr val="bg1"/>
                </a:solidFill>
              </a:rPr>
              <a:t> Wikipedia, “Technology evangelist”, last modification on July 2016</a:t>
            </a:r>
            <a:endParaRPr lang="e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0" y="4985845"/>
            <a:ext cx="185576" cy="15765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The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lifecycle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85" y="1335206"/>
            <a:ext cx="3462328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50658" y="4129000"/>
            <a:ext cx="4993342" cy="1016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4604" r="17819"/>
          <a:stretch/>
        </p:blipFill>
        <p:spPr>
          <a:xfrm>
            <a:off x="2677213" y="-1"/>
            <a:ext cx="6466787" cy="47000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50305" y="731375"/>
            <a:ext cx="1093695" cy="2666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My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interest</a:t>
            </a:r>
            <a:r>
              <a:rPr lang="es-ES" dirty="0" smtClean="0">
                <a:solidFill>
                  <a:schemeClr val="dk2"/>
                </a:solidFill>
              </a:rPr>
              <a:t> and </a:t>
            </a:r>
            <a:r>
              <a:rPr lang="es-ES" dirty="0" err="1" smtClean="0">
                <a:solidFill>
                  <a:schemeClr val="dk2"/>
                </a:solidFill>
              </a:rPr>
              <a:t>your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opportunity</a:t>
            </a:r>
            <a:endParaRPr lang="e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2"/>
                </a:solidFill>
              </a:rPr>
              <a:t>Let’s</a:t>
            </a:r>
            <a:r>
              <a:rPr lang="es-ES" dirty="0" smtClean="0">
                <a:solidFill>
                  <a:schemeClr val="dk2"/>
                </a:solidFill>
              </a:rPr>
              <a:t> </a:t>
            </a:r>
            <a:r>
              <a:rPr lang="es-ES" dirty="0" err="1" smtClean="0">
                <a:solidFill>
                  <a:schemeClr val="dk2"/>
                </a:solidFill>
              </a:rPr>
              <a:t>play</a:t>
            </a:r>
            <a:r>
              <a:rPr lang="es-ES" dirty="0" smtClean="0">
                <a:solidFill>
                  <a:schemeClr val="dk2"/>
                </a:solidFill>
              </a:rPr>
              <a:t> a </a:t>
            </a:r>
            <a:r>
              <a:rPr lang="es-ES" dirty="0" err="1" smtClean="0">
                <a:solidFill>
                  <a:schemeClr val="dk2"/>
                </a:solidFill>
              </a:rPr>
              <a:t>game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63076" cy="341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s-ES" sz="4400" dirty="0" err="1" smtClean="0">
                <a:solidFill>
                  <a:schemeClr val="dk2"/>
                </a:solidFill>
              </a:rPr>
              <a:t>Each</a:t>
            </a:r>
            <a:r>
              <a:rPr lang="es-ES" sz="4400" dirty="0" smtClean="0">
                <a:solidFill>
                  <a:schemeClr val="dk2"/>
                </a:solidFill>
              </a:rPr>
              <a:t> </a:t>
            </a:r>
            <a:r>
              <a:rPr lang="es-ES" sz="4400" dirty="0" err="1" smtClean="0">
                <a:solidFill>
                  <a:schemeClr val="dk2"/>
                </a:solidFill>
              </a:rPr>
              <a:t>slide</a:t>
            </a:r>
            <a:endParaRPr lang="es-ES" sz="4400" dirty="0">
              <a:solidFill>
                <a:schemeClr val="dk2"/>
              </a:solidFill>
            </a:endParaRPr>
          </a:p>
          <a:p>
            <a:pPr lvl="0" algn="ctr"/>
            <a:r>
              <a:rPr lang="es-ES" sz="4400" dirty="0" err="1" smtClean="0">
                <a:solidFill>
                  <a:schemeClr val="dk2"/>
                </a:solidFill>
              </a:rPr>
              <a:t>is</a:t>
            </a:r>
            <a:r>
              <a:rPr lang="es-ES" sz="4400" dirty="0" smtClean="0">
                <a:solidFill>
                  <a:schemeClr val="dk2"/>
                </a:solidFill>
              </a:rPr>
              <a:t> a </a:t>
            </a:r>
            <a:r>
              <a:rPr lang="es-ES" sz="4400" dirty="0" err="1" smtClean="0">
                <a:solidFill>
                  <a:schemeClr val="dk2"/>
                </a:solidFill>
              </a:rPr>
              <a:t>question</a:t>
            </a:r>
            <a:endParaRPr lang="en" sz="2800" dirty="0">
              <a:solidFill>
                <a:schemeClr val="dk2"/>
              </a:solidFill>
            </a:endParaRPr>
          </a:p>
        </p:txBody>
      </p:sp>
      <p:sp>
        <p:nvSpPr>
          <p:cNvPr id="4" name="Shape 67"/>
          <p:cNvSpPr txBox="1">
            <a:spLocks/>
          </p:cNvSpPr>
          <p:nvPr/>
        </p:nvSpPr>
        <p:spPr>
          <a:xfrm>
            <a:off x="4769224" y="1152475"/>
            <a:ext cx="4063076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600" dirty="0" err="1" smtClean="0">
                <a:solidFill>
                  <a:schemeClr val="dk2"/>
                </a:solidFill>
              </a:rPr>
              <a:t>hands</a:t>
            </a:r>
            <a:r>
              <a:rPr lang="es-ES" sz="3600" dirty="0" smtClean="0">
                <a:solidFill>
                  <a:schemeClr val="dk2"/>
                </a:solidFill>
              </a:rPr>
              <a:t> up = yes</a:t>
            </a:r>
          </a:p>
          <a:p>
            <a:pPr algn="ctr"/>
            <a:r>
              <a:rPr lang="es-ES" sz="3600" dirty="0" err="1">
                <a:solidFill>
                  <a:schemeClr val="dk2"/>
                </a:solidFill>
              </a:rPr>
              <a:t>h</a:t>
            </a:r>
            <a:r>
              <a:rPr lang="es-ES" sz="3600" dirty="0" err="1" smtClean="0">
                <a:solidFill>
                  <a:schemeClr val="dk2"/>
                </a:solidFill>
              </a:rPr>
              <a:t>ands</a:t>
            </a:r>
            <a:r>
              <a:rPr lang="es-ES" sz="3600" dirty="0" smtClean="0">
                <a:solidFill>
                  <a:schemeClr val="dk2"/>
                </a:solidFill>
              </a:rPr>
              <a:t> </a:t>
            </a:r>
            <a:r>
              <a:rPr lang="es-ES" sz="3600" dirty="0" err="1" smtClean="0">
                <a:solidFill>
                  <a:schemeClr val="dk2"/>
                </a:solidFill>
              </a:rPr>
              <a:t>down</a:t>
            </a:r>
            <a:r>
              <a:rPr lang="es-ES" sz="3600" dirty="0" smtClean="0">
                <a:solidFill>
                  <a:schemeClr val="dk2"/>
                </a:solidFill>
              </a:rPr>
              <a:t> = no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841376" y="919816"/>
            <a:ext cx="1461248" cy="3881718"/>
          </a:xfrm>
          <a:prstGeom prst="line">
            <a:avLst/>
          </a:prstGeom>
          <a:ln w="571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0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251</Words>
  <Application>Microsoft Macintosh PowerPoint</Application>
  <PresentationFormat>On-screen Show (16:9)</PresentationFormat>
  <Paragraphs>55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simple-dark-2</vt:lpstr>
      <vt:lpstr>What do you want from me?</vt:lpstr>
      <vt:lpstr>Can you describe…</vt:lpstr>
      <vt:lpstr>PowerPoint Presentation</vt:lpstr>
      <vt:lpstr>Definition</vt:lpstr>
      <vt:lpstr>PowerPoint Presentation</vt:lpstr>
      <vt:lpstr>Main tasks and activities</vt:lpstr>
      <vt:lpstr>The lifecycle</vt:lpstr>
      <vt:lpstr>My interest and your opportunity</vt:lpstr>
      <vt:lpstr>Let’s play a game</vt:lpstr>
      <vt:lpstr>Results will be published in a blog post</vt:lpstr>
      <vt:lpstr>Question n.1/10 </vt:lpstr>
      <vt:lpstr>Question n.2/10</vt:lpstr>
      <vt:lpstr>Question n.3/10</vt:lpstr>
      <vt:lpstr>Question n.4/10</vt:lpstr>
      <vt:lpstr>Question n.5/10</vt:lpstr>
      <vt:lpstr>Question n.6/10</vt:lpstr>
      <vt:lpstr>Question n.7/10</vt:lpstr>
      <vt:lpstr>Question n.8/10</vt:lpstr>
      <vt:lpstr>Question n.9/10</vt:lpstr>
      <vt:lpstr>Question n.10/10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Francesco Corti</cp:lastModifiedBy>
  <cp:revision>39</cp:revision>
  <dcterms:modified xsi:type="dcterms:W3CDTF">2017-04-18T07:04:10Z</dcterms:modified>
</cp:coreProperties>
</file>